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6" r:id="rId3"/>
    <p:sldId id="395" r:id="rId4"/>
    <p:sldId id="390" r:id="rId5"/>
    <p:sldId id="398" r:id="rId6"/>
    <p:sldId id="403" r:id="rId7"/>
    <p:sldId id="404" r:id="rId8"/>
    <p:sldId id="408" r:id="rId9"/>
    <p:sldId id="409" r:id="rId10"/>
    <p:sldId id="410" r:id="rId11"/>
    <p:sldId id="411" r:id="rId12"/>
    <p:sldId id="412" r:id="rId13"/>
    <p:sldId id="413" r:id="rId14"/>
    <p:sldId id="414" r:id="rId15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>
        <p:scale>
          <a:sx n="77" d="100"/>
          <a:sy n="77" d="100"/>
        </p:scale>
        <p:origin x="-96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ocuments\INFORMES%20DRECHOS%20DE%20PETICION%20INFORMACION\Base%20Informe%20de%20Solicitudes%20de%20acceso%20a%20la%20Informaci&#243;n%204%20trimestre%202015%20FIN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ocuments\INFORMES%20DRECHOS%20DE%20PETICION%20INFORMACION\Base%20Informe%20de%20Solicitudes%20de%20acceso%20a%20la%20Informaci&#243;n%204%20trimestre%202015%20FINAL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SOLICITUDES DERECHOS DE PETICIÓN DE LA INFORMACION CUARTO</a:t>
            </a:r>
            <a:r>
              <a:rPr lang="en-US" sz="1400" baseline="0"/>
              <a:t> </a:t>
            </a:r>
            <a:r>
              <a:rPr lang="en-US" sz="1400"/>
              <a:t>TRIMESTRE 2015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615467026439999E-2"/>
          <c:y val="0.40711123227983781"/>
          <c:w val="0.51610816242566127"/>
          <c:h val="0.4627692446875426"/>
        </c:manualLayout>
      </c:layout>
      <c:pieChart>
        <c:varyColors val="1"/>
        <c:ser>
          <c:idx val="0"/>
          <c:order val="0"/>
          <c:tx>
            <c:strRef>
              <c:f>'Analisis General'!$B$108:$B$109</c:f>
              <c:strCache>
                <c:ptCount val="1"/>
                <c:pt idx="0">
                  <c:v>SOLICITUDES DERECHOS DE PETICIÓN DE LA INFORMACION PRIMER TRIMESTRE 2015 Total Cuarto  Trimestre  2015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9010279965004376E-2"/>
                  <c:y val="7.8362131816856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5639257976360877E-2"/>
                  <c:y val="1.35767724441124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606013671668137"/>
                  <c:y val="1.18251576025463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'Analisis General'!$A$110:$A$112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General'!$B$110:$B$112</c:f>
              <c:numCache>
                <c:formatCode>General</c:formatCode>
                <c:ptCount val="3"/>
                <c:pt idx="0">
                  <c:v>118</c:v>
                </c:pt>
                <c:pt idx="1">
                  <c:v>26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Informe de Solicitudes de acceso a la Información 4 trimestre 2015 FINAL.xlsx]Analisis General!Tabla dinámica1</c:name>
    <c:fmtId val="36"/>
  </c:pivotSource>
  <c:chart>
    <c:title>
      <c:tx>
        <c:rich>
          <a:bodyPr/>
          <a:lstStyle/>
          <a:p>
            <a:pPr>
              <a:defRPr/>
            </a:pPr>
            <a:r>
              <a:rPr lang="en-US" sz="1400"/>
              <a:t>TOTAL</a:t>
            </a:r>
            <a:r>
              <a:rPr lang="en-US" sz="1400" baseline="0"/>
              <a:t> MENSUAL DERECHOS</a:t>
            </a:r>
          </a:p>
          <a:p>
            <a:pPr>
              <a:defRPr/>
            </a:pPr>
            <a:r>
              <a:rPr lang="en-US" sz="1400" baseline="0"/>
              <a:t> DE PETICIÓN DE INFORMACIÓN CUARTO TRIMESTRE 2015</a:t>
            </a:r>
            <a:endParaRPr lang="en-US" sz="1400"/>
          </a:p>
        </c:rich>
      </c:tx>
      <c:layout>
        <c:manualLayout>
          <c:xMode val="edge"/>
          <c:yMode val="edge"/>
          <c:x val="0.1643167045607537"/>
          <c:y val="0.1524911620114291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dLbl>
          <c:idx val="0"/>
          <c:layout>
            <c:manualLayout>
              <c:x val="4.318679673203861E-2"/>
              <c:y val="6.501798139359345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dLbl>
          <c:idx val="0"/>
          <c:layout>
            <c:manualLayout>
              <c:x val="-3.8076051648246442E-2"/>
              <c:y val="-7.734289868572756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spPr>
          <a:solidFill>
            <a:srgbClr val="33CC33"/>
          </a:solidFill>
        </c:spPr>
        <c:dLbl>
          <c:idx val="0"/>
          <c:layout>
            <c:manualLayout>
              <c:x val="-2.3392903303894843E-2"/>
              <c:y val="-4.954345694337033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spPr>
          <a:solidFill>
            <a:srgbClr val="0000FF"/>
          </a:solidFill>
        </c:spPr>
        <c:dLbl>
          <c:idx val="0"/>
          <c:layout>
            <c:manualLayout>
              <c:x val="3.3152243593677452E-2"/>
              <c:y val="-4.017535267419372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spPr>
          <a:solidFill>
            <a:srgbClr val="FF0000"/>
          </a:solidFill>
        </c:spPr>
        <c:dLbl>
          <c:idx val="0"/>
          <c:layout>
            <c:manualLayout>
              <c:x val="-6.8952384117452348E-3"/>
              <c:y val="-3.9449443214900834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spPr>
          <a:solidFill>
            <a:srgbClr val="33CC33"/>
          </a:solidFill>
        </c:spPr>
        <c:dLbl>
          <c:idx val="0"/>
          <c:layout>
            <c:manualLayout>
              <c:x val="7.9294722465544573E-2"/>
              <c:y val="-2.4771183085164288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spPr>
          <a:solidFill>
            <a:srgbClr val="0000FF"/>
          </a:solidFill>
        </c:spPr>
        <c:dLbl>
          <c:idx val="0"/>
          <c:layout>
            <c:manualLayout>
              <c:x val="0.11493047451755949"/>
              <c:y val="-5.620998908136185E-2"/>
            </c:manualLayout>
          </c:layout>
          <c:spPr>
            <a:solidFill>
              <a:schemeClr val="bg1"/>
            </a:solidFill>
          </c:spPr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spPr>
          <a:solidFill>
            <a:srgbClr val="FF0000"/>
          </a:solidFill>
        </c:spPr>
        <c:dLbl>
          <c:idx val="0"/>
          <c:layout>
            <c:manualLayout>
              <c:x val="-9.0419594270903708E-2"/>
              <c:y val="1.36016671375170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spPr>
          <a:solidFill>
            <a:srgbClr val="0000FF"/>
          </a:solidFill>
        </c:spPr>
        <c:dLbl>
          <c:idx val="0"/>
          <c:layout>
            <c:manualLayout>
              <c:x val="0.11493047451755949"/>
              <c:y val="-5.620998908136185E-2"/>
            </c:manualLayout>
          </c:layout>
          <c:spPr>
            <a:solidFill>
              <a:schemeClr val="bg1"/>
            </a:solidFill>
          </c:spPr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spPr>
          <a:solidFill>
            <a:srgbClr val="FF0000"/>
          </a:solidFill>
        </c:spPr>
        <c:dLbl>
          <c:idx val="0"/>
          <c:layout>
            <c:manualLayout>
              <c:x val="-9.0419594270903708E-2"/>
              <c:y val="1.36016671375170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spPr>
          <a:solidFill>
            <a:srgbClr val="0000FF"/>
          </a:solidFill>
        </c:spPr>
        <c:dLbl>
          <c:idx val="0"/>
          <c:layout>
            <c:manualLayout>
              <c:x val="0.11493047451755949"/>
              <c:y val="-5.620998908136185E-2"/>
            </c:manualLayout>
          </c:layout>
          <c:spPr>
            <a:solidFill>
              <a:schemeClr val="bg1"/>
            </a:solidFill>
          </c:spPr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spPr>
          <a:solidFill>
            <a:srgbClr val="FF0000"/>
          </a:solidFill>
        </c:spPr>
        <c:dLbl>
          <c:idx val="0"/>
          <c:layout>
            <c:manualLayout>
              <c:x val="-9.0419594270903708E-2"/>
              <c:y val="1.36016671375170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'Analisis General'!$B$5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0.11493047451755949"/>
                  <c:y val="-5.62099890813618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dirty="0"/>
                      <a:t>116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419594270903708E-2"/>
                  <c:y val="1.36016671375170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'Analisis General'!$A$6:$A$8</c:f>
              <c:strCache>
                <c:ptCount val="2"/>
                <c:pt idx="0">
                  <c:v>Noviembre</c:v>
                </c:pt>
                <c:pt idx="1">
                  <c:v>Diciembre</c:v>
                </c:pt>
              </c:strCache>
            </c:strRef>
          </c:cat>
          <c:val>
            <c:numRef>
              <c:f>'Analisis General'!$B$6:$B$8</c:f>
              <c:numCache>
                <c:formatCode>General</c:formatCode>
                <c:ptCount val="2"/>
                <c:pt idx="0">
                  <c:v>116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29A982-FD9A-427A-A071-14AFEB099AA6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AD18D8-41A2-44C2-8773-99AB13475B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25/01/2016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52059" y="5085185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r>
              <a:rPr lang="es-CO" sz="2000" dirty="0"/>
              <a:t> </a:t>
            </a:r>
            <a:r>
              <a:rPr lang="es-CO" sz="2000" b="1" dirty="0"/>
              <a:t>INFORME DE SOLICITUDES DE ACCESO A LA INFORMACIÓN </a:t>
            </a:r>
            <a:endParaRPr lang="es-CO" sz="2000" dirty="0"/>
          </a:p>
          <a:p>
            <a:r>
              <a:rPr lang="es-CO" sz="2000" b="1" dirty="0" smtClean="0"/>
              <a:t> Decreto </a:t>
            </a:r>
            <a:r>
              <a:rPr lang="es-CO" sz="2000" b="1" dirty="0"/>
              <a:t>103 de </a:t>
            </a:r>
            <a:r>
              <a:rPr lang="es-CO" sz="2000" b="1" dirty="0" smtClean="0"/>
              <a:t>2015</a:t>
            </a: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Cuarto  Trimestre de 2015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Enero 25 de 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09700"/>
            <a:ext cx="5905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784"/>
            <a:ext cx="8568952" cy="615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7" y="240436"/>
            <a:ext cx="8734311" cy="605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4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20824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2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5207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0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84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95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550741" y="292784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800" dirty="0">
                <a:latin typeface="Arial" pitchFamily="34" charset="0"/>
                <a:cs typeface="Arial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pública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908720"/>
            <a:ext cx="7920880" cy="15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>
                <a:solidFill>
                  <a:schemeClr val="tx1"/>
                </a:solidFill>
              </a:rPr>
              <a:t>Informe de solicitudes de acceso a información pública recibidas en el Ministerio de Educación Nacional -  2015</a:t>
            </a:r>
          </a:p>
        </p:txBody>
      </p:sp>
    </p:spTree>
    <p:extLst>
      <p:ext uri="{BB962C8B-B14F-4D97-AF65-F5344CB8AC3E}">
        <p14:creationId xmlns:p14="http://schemas.microsoft.com/office/powerpoint/2010/main" val="33652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6189257" y="2132856"/>
            <a:ext cx="2778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Durante el cuarto trimestre de 2015 se recibieron 144 solicitudes de derechos de petición de información, de las cuales 118 fueron atendidos directamente por el Ministerio de  Educación Nacional, y 26 solicitudes se trasladaron  por  competencia a otra entidad, ninguna solicitud fue negada.</a:t>
            </a:r>
          </a:p>
          <a:p>
            <a:pPr algn="just"/>
            <a:endParaRPr lang="es-ES" dirty="0"/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70030"/>
              </p:ext>
            </p:extLst>
          </p:nvPr>
        </p:nvGraphicFramePr>
        <p:xfrm>
          <a:off x="971600" y="1268759"/>
          <a:ext cx="3230116" cy="311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7461"/>
            <a:ext cx="367240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5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>
            <a:off x="251520" y="443711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los meses de Noviembre a Diciembre de 2015 se refleja  que el mes con mayor número de derechos de petición corresponde a  Noviembre  con un total de 116,  seguido por el mes de Diciembre con un total de 28. Para un total de 144 en el cuarto trimestre del año 2015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5" y="1988840"/>
            <a:ext cx="4829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468402"/>
              </p:ext>
            </p:extLst>
          </p:nvPr>
        </p:nvGraphicFramePr>
        <p:xfrm>
          <a:off x="5220072" y="745115"/>
          <a:ext cx="3779727" cy="325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95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55576" y="4686235"/>
            <a:ext cx="701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5868144" y="1545754"/>
            <a:ext cx="28935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cuarto trimestre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año 2015 el mes con mayor número de derechos de petición de la información fue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Noviembre 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116, seguido por  Diciembre 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</a:t>
            </a:r>
          </a:p>
          <a:p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recibieron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144 derechos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petición de información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los cuales  la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dependencia que mas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recibió asignaciones fue la Subdirección de Apoyo a las IES, Ser Pilo Paga con un total de 108.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2645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7916" y="2636912"/>
            <a:ext cx="91597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1259632" y="2791027"/>
            <a:ext cx="5958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>
                <a:solidFill>
                  <a:schemeClr val="bg1"/>
                </a:solidFill>
              </a:rPr>
              <a:t>Detalle de  </a:t>
            </a:r>
            <a:r>
              <a:rPr lang="es-CO" sz="2600" dirty="0" smtClean="0">
                <a:solidFill>
                  <a:schemeClr val="bg1"/>
                </a:solidFill>
              </a:rPr>
              <a:t>Derechos de Petición </a:t>
            </a:r>
            <a:r>
              <a:rPr lang="es-CO" sz="2600" dirty="0">
                <a:solidFill>
                  <a:schemeClr val="bg1"/>
                </a:solidFill>
              </a:rPr>
              <a:t>de Información</a:t>
            </a:r>
            <a:br>
              <a:rPr lang="es-CO" sz="2600" dirty="0">
                <a:solidFill>
                  <a:schemeClr val="bg1"/>
                </a:solidFill>
              </a:rPr>
            </a:br>
            <a:r>
              <a:rPr lang="es-CO" sz="2600" dirty="0" smtClean="0">
                <a:solidFill>
                  <a:schemeClr val="bg1"/>
                </a:solidFill>
              </a:rPr>
              <a:t>Cuarto </a:t>
            </a:r>
            <a:r>
              <a:rPr lang="es-CO" sz="2600" dirty="0">
                <a:solidFill>
                  <a:schemeClr val="bg1"/>
                </a:solidFill>
              </a:rPr>
              <a:t>Trimestre 2015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3845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376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1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9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0" y="332656"/>
            <a:ext cx="858712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29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338</Words>
  <Application>Microsoft Office PowerPoint</Application>
  <PresentationFormat>Presentación en pantalla (4:3)</PresentationFormat>
  <Paragraphs>34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Sandra Consuelo Gutierrez Hernandez</cp:lastModifiedBy>
  <cp:revision>582</cp:revision>
  <cp:lastPrinted>2015-11-04T16:00:38Z</cp:lastPrinted>
  <dcterms:created xsi:type="dcterms:W3CDTF">2014-10-20T16:00:02Z</dcterms:created>
  <dcterms:modified xsi:type="dcterms:W3CDTF">2016-01-25T20:57:06Z</dcterms:modified>
</cp:coreProperties>
</file>